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7" r:id="rId3"/>
    <p:sldId id="283" r:id="rId4"/>
    <p:sldId id="286" r:id="rId5"/>
    <p:sldId id="299" r:id="rId6"/>
    <p:sldId id="301" r:id="rId7"/>
    <p:sldId id="300" r:id="rId8"/>
    <p:sldId id="288" r:id="rId9"/>
    <p:sldId id="302" r:id="rId10"/>
    <p:sldId id="303" r:id="rId11"/>
    <p:sldId id="284" r:id="rId12"/>
    <p:sldId id="287" r:id="rId13"/>
    <p:sldId id="285" r:id="rId14"/>
    <p:sldId id="304" r:id="rId15"/>
    <p:sldId id="305" r:id="rId16"/>
    <p:sldId id="264" r:id="rId17"/>
    <p:sldId id="306" r:id="rId18"/>
    <p:sldId id="266" r:id="rId19"/>
    <p:sldId id="310" r:id="rId20"/>
    <p:sldId id="267" r:id="rId21"/>
    <p:sldId id="311" r:id="rId22"/>
    <p:sldId id="269" r:id="rId23"/>
    <p:sldId id="271" r:id="rId24"/>
    <p:sldId id="273" r:id="rId25"/>
    <p:sldId id="274" r:id="rId26"/>
    <p:sldId id="275" r:id="rId27"/>
    <p:sldId id="307" r:id="rId28"/>
    <p:sldId id="308" r:id="rId29"/>
    <p:sldId id="292" r:id="rId30"/>
    <p:sldId id="294" r:id="rId31"/>
    <p:sldId id="295" r:id="rId32"/>
    <p:sldId id="296" r:id="rId33"/>
    <p:sldId id="293" r:id="rId34"/>
    <p:sldId id="278" r:id="rId35"/>
    <p:sldId id="279" r:id="rId36"/>
    <p:sldId id="309"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4" autoAdjust="0"/>
  </p:normalViewPr>
  <p:slideViewPr>
    <p:cSldViewPr>
      <p:cViewPr varScale="1">
        <p:scale>
          <a:sx n="70" d="100"/>
          <a:sy n="70" d="100"/>
        </p:scale>
        <p:origin x="-102" y="-9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7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403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4403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403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1E4EC78-9C02-4E8B-AD5B-14C011A85E5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096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096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B51AA94A-05BA-49D3-90CF-9ED34BD0438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80724F-D968-478E-8661-2C7E6675FA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E0A056-75E1-4D0D-A238-DF83959F4D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F8DC83-5E4B-43BB-B0F1-285F360287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0444B4-39A4-4451-85D5-4B058D0F171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10C038-498E-4926-A0BA-DF01AAA8DD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45231B-19FE-4C0B-8719-1CF0AD971C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219174-327D-42AC-B0BE-926A6B079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BBE26-CF07-4571-B6FF-4B14C852BB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B9F829-4E8E-4524-A1F5-83C9514EDD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AFF146-1E22-42A9-B20A-3A81F22770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48B189-43F1-4A96-B76E-861602EBFD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4D01F9-5C17-4ABA-B871-55B4510424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6DE01F-B6D1-4B91-9F3B-87EFC9AD20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E0E0D904-B798-4E00-84D9-FE6AB6B326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1470025"/>
          </a:xfrm>
        </p:spPr>
        <p:txBody>
          <a:bodyPr/>
          <a:lstStyle/>
          <a:p>
            <a:pPr eaLnBrk="1" hangingPunct="1"/>
            <a:r>
              <a:rPr lang="en-US" smtClean="0"/>
              <a:t>Chapter 14</a:t>
            </a:r>
          </a:p>
        </p:txBody>
      </p:sp>
      <p:sp>
        <p:nvSpPr>
          <p:cNvPr id="3075" name="Rectangle 3"/>
          <p:cNvSpPr>
            <a:spLocks noGrp="1" noChangeArrowheads="1"/>
          </p:cNvSpPr>
          <p:nvPr>
            <p:ph type="subTitle" idx="1"/>
          </p:nvPr>
        </p:nvSpPr>
        <p:spPr>
          <a:xfrm>
            <a:off x="1295400" y="2209800"/>
            <a:ext cx="6400800" cy="1752600"/>
          </a:xfrm>
        </p:spPr>
        <p:txBody>
          <a:bodyPr/>
          <a:lstStyle/>
          <a:p>
            <a:pPr eaLnBrk="1" hangingPunct="1"/>
            <a:r>
              <a:rPr lang="en-US" smtClean="0"/>
              <a:t>Solutions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1752600"/>
            <a:ext cx="8229600" cy="3581400"/>
          </a:xfrm>
          <a:prstGeom prst="rect">
            <a:avLst/>
          </a:prstGeom>
          <a:noFill/>
          <a:ln w="9525">
            <a:noFill/>
            <a:miter lim="800000"/>
            <a:headEnd/>
            <a:tailEnd/>
          </a:ln>
        </p:spPr>
        <p:txBody>
          <a:bodyPr/>
          <a:lstStyle/>
          <a:p>
            <a:pPr marL="609600" indent="-609600">
              <a:spcBef>
                <a:spcPct val="20000"/>
              </a:spcBef>
              <a:buFontTx/>
              <a:buChar char="•"/>
            </a:pPr>
            <a:endParaRPr lang="en-US" sz="3200"/>
          </a:p>
        </p:txBody>
      </p:sp>
      <p:sp>
        <p:nvSpPr>
          <p:cNvPr id="12291" name="Rectangle 3"/>
          <p:cNvSpPr>
            <a:spLocks noGrp="1" noChangeArrowheads="1"/>
          </p:cNvSpPr>
          <p:nvPr>
            <p:ph type="title"/>
          </p:nvPr>
        </p:nvSpPr>
        <p:spPr/>
        <p:txBody>
          <a:bodyPr/>
          <a:lstStyle/>
          <a:p>
            <a:pPr eaLnBrk="1" hangingPunct="1"/>
            <a:r>
              <a:rPr lang="en-US" dirty="0" smtClean="0"/>
              <a:t>Solids in Solution</a:t>
            </a:r>
          </a:p>
        </p:txBody>
      </p:sp>
      <p:sp>
        <p:nvSpPr>
          <p:cNvPr id="12292" name="Rectangle 4"/>
          <p:cNvSpPr>
            <a:spLocks noGrp="1" noChangeArrowheads="1"/>
          </p:cNvSpPr>
          <p:nvPr>
            <p:ph type="body" sz="half" idx="1"/>
          </p:nvPr>
        </p:nvSpPr>
        <p:spPr>
          <a:xfrm>
            <a:off x="457200" y="1600200"/>
            <a:ext cx="7848600" cy="990600"/>
          </a:xfrm>
        </p:spPr>
        <p:txBody>
          <a:bodyPr/>
          <a:lstStyle/>
          <a:p>
            <a:pPr eaLnBrk="1" hangingPunct="1"/>
            <a:r>
              <a:rPr lang="en-US" sz="2800" dirty="0" smtClean="0"/>
              <a:t>Follows general rule – Like dissolves Like</a:t>
            </a:r>
          </a:p>
          <a:p>
            <a:pPr eaLnBrk="1" hangingPunct="1"/>
            <a:endParaRPr lang="en-US" sz="2800" dirty="0" smtClean="0"/>
          </a:p>
        </p:txBody>
      </p:sp>
      <p:pic>
        <p:nvPicPr>
          <p:cNvPr id="12293" name="Picture 8" descr="fg14_T05"/>
          <p:cNvPicPr>
            <a:picLocks noGrp="1" noChangeAspect="1" noChangeArrowheads="1"/>
          </p:cNvPicPr>
          <p:nvPr>
            <p:ph sz="half" idx="2"/>
          </p:nvPr>
        </p:nvPicPr>
        <p:blipFill>
          <a:blip r:embed="rId2" cstate="print"/>
          <a:srcRect/>
          <a:stretch>
            <a:fillRect/>
          </a:stretch>
        </p:blipFill>
        <p:spPr>
          <a:xfrm>
            <a:off x="0" y="3097213"/>
            <a:ext cx="9144000" cy="282575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What causes substances to dissolve?</a:t>
            </a:r>
          </a:p>
        </p:txBody>
      </p:sp>
      <p:sp>
        <p:nvSpPr>
          <p:cNvPr id="13315" name="Rectangle 6"/>
          <p:cNvSpPr>
            <a:spLocks noGrp="1" noChangeArrowheads="1"/>
          </p:cNvSpPr>
          <p:nvPr>
            <p:ph type="body" sz="half" idx="1"/>
          </p:nvPr>
        </p:nvSpPr>
        <p:spPr>
          <a:xfrm>
            <a:off x="457200" y="1600200"/>
            <a:ext cx="4038600" cy="2971800"/>
          </a:xfrm>
        </p:spPr>
        <p:txBody>
          <a:bodyPr/>
          <a:lstStyle/>
          <a:p>
            <a:pPr eaLnBrk="1" hangingPunct="1"/>
            <a:r>
              <a:rPr lang="en-US" sz="2800" smtClean="0"/>
              <a:t>Interactions between solute and solvent are stronger than solute/solute and solvent/solvent interactions.</a:t>
            </a:r>
          </a:p>
        </p:txBody>
      </p:sp>
      <p:pic>
        <p:nvPicPr>
          <p:cNvPr id="13316" name="Picture 4" descr="FG13_01"/>
          <p:cNvPicPr>
            <a:picLocks noGrp="1" noChangeAspect="1" noChangeArrowheads="1"/>
          </p:cNvPicPr>
          <p:nvPr>
            <p:ph sz="half" idx="2"/>
          </p:nvPr>
        </p:nvPicPr>
        <p:blipFill>
          <a:blip r:embed="rId2" cstate="print"/>
          <a:srcRect/>
          <a:stretch>
            <a:fillRect/>
          </a:stretch>
        </p:blipFill>
        <p:spPr>
          <a:xfrm>
            <a:off x="4803775" y="1600200"/>
            <a:ext cx="3725863" cy="4525963"/>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FG11_001"/>
          <p:cNvPicPr>
            <a:picLocks noChangeAspect="1" noChangeArrowheads="1"/>
          </p:cNvPicPr>
          <p:nvPr/>
        </p:nvPicPr>
        <p:blipFill>
          <a:blip r:embed="rId2" cstate="print"/>
          <a:srcRect l="18494" t="24995" r="14027"/>
          <a:stretch>
            <a:fillRect/>
          </a:stretch>
        </p:blipFill>
        <p:spPr bwMode="auto">
          <a:xfrm>
            <a:off x="5715000" y="381000"/>
            <a:ext cx="3429000" cy="5716588"/>
          </a:xfrm>
          <a:prstGeom prst="rect">
            <a:avLst/>
          </a:prstGeom>
          <a:noFill/>
          <a:ln w="9525">
            <a:noFill/>
            <a:miter lim="800000"/>
            <a:headEnd/>
            <a:tailEnd/>
          </a:ln>
        </p:spPr>
      </p:pic>
      <p:pic>
        <p:nvPicPr>
          <p:cNvPr id="14339" name="Picture 4" descr="fg14_00CO"/>
          <p:cNvPicPr>
            <a:picLocks noGrp="1" noChangeAspect="1" noChangeArrowheads="1"/>
          </p:cNvPicPr>
          <p:nvPr>
            <p:ph sz="half" idx="1"/>
          </p:nvPr>
        </p:nvPicPr>
        <p:blipFill>
          <a:blip r:embed="rId3" cstate="print"/>
          <a:srcRect/>
          <a:stretch>
            <a:fillRect/>
          </a:stretch>
        </p:blipFill>
        <p:spPr>
          <a:xfrm>
            <a:off x="0" y="990600"/>
            <a:ext cx="4303713" cy="4983163"/>
          </a:xfrm>
          <a:noFill/>
        </p:spPr>
      </p:pic>
      <p:pic>
        <p:nvPicPr>
          <p:cNvPr id="14340" name="Picture 6" descr="FG11_001"/>
          <p:cNvPicPr>
            <a:picLocks noGrp="1" noChangeAspect="1" noChangeArrowheads="1"/>
          </p:cNvPicPr>
          <p:nvPr>
            <p:ph sz="half" idx="2"/>
          </p:nvPr>
        </p:nvPicPr>
        <p:blipFill>
          <a:blip r:embed="rId4" cstate="print"/>
          <a:srcRect l="6480" t="14027" r="80560" b="18494"/>
          <a:stretch>
            <a:fillRect/>
          </a:stretch>
        </p:blipFill>
        <p:spPr>
          <a:xfrm>
            <a:off x="4953000" y="1066800"/>
            <a:ext cx="762000" cy="3017838"/>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Grp="1" noChangeArrowheads="1"/>
          </p:cNvSpPr>
          <p:nvPr>
            <p:ph type="body" sz="half" idx="1"/>
          </p:nvPr>
        </p:nvSpPr>
        <p:spPr>
          <a:xfrm>
            <a:off x="228600" y="1828800"/>
            <a:ext cx="4572000" cy="2438400"/>
          </a:xfrm>
        </p:spPr>
        <p:txBody>
          <a:bodyPr/>
          <a:lstStyle/>
          <a:p>
            <a:pPr eaLnBrk="1" hangingPunct="1">
              <a:buFontTx/>
              <a:buNone/>
            </a:pPr>
            <a:r>
              <a:rPr lang="en-US" sz="3600" smtClean="0"/>
              <a:t>Covalent compounds remain as complete molecules when they dissolve.</a:t>
            </a:r>
          </a:p>
        </p:txBody>
      </p:sp>
      <p:pic>
        <p:nvPicPr>
          <p:cNvPr id="15363" name="Picture 12" descr="fg14_02"/>
          <p:cNvPicPr>
            <a:picLocks noGrp="1" noChangeAspect="1" noChangeArrowheads="1"/>
          </p:cNvPicPr>
          <p:nvPr>
            <p:ph sz="half" idx="2"/>
          </p:nvPr>
        </p:nvPicPr>
        <p:blipFill>
          <a:blip r:embed="rId2" cstate="print"/>
          <a:srcRect/>
          <a:stretch>
            <a:fillRect/>
          </a:stretch>
        </p:blipFill>
        <p:spPr>
          <a:xfrm>
            <a:off x="5410200" y="1143000"/>
            <a:ext cx="3146425" cy="4221163"/>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sz="half" idx="1"/>
          </p:nvPr>
        </p:nvSpPr>
        <p:spPr>
          <a:xfrm>
            <a:off x="457200" y="1600200"/>
            <a:ext cx="4038600" cy="2438400"/>
          </a:xfrm>
        </p:spPr>
        <p:txBody>
          <a:bodyPr/>
          <a:lstStyle/>
          <a:p>
            <a:pPr eaLnBrk="1" hangingPunct="1"/>
            <a:r>
              <a:rPr lang="en-US" sz="3600" smtClean="0"/>
              <a:t>Ionic compounds dissociate into ions when they dissolve.</a:t>
            </a:r>
          </a:p>
        </p:txBody>
      </p:sp>
      <p:pic>
        <p:nvPicPr>
          <p:cNvPr id="16387" name="Picture 5" descr="fg14_03"/>
          <p:cNvPicPr>
            <a:picLocks noGrp="1" noChangeAspect="1" noChangeArrowheads="1"/>
          </p:cNvPicPr>
          <p:nvPr>
            <p:ph sz="half" idx="2"/>
          </p:nvPr>
        </p:nvPicPr>
        <p:blipFill>
          <a:blip r:embed="rId2" cstate="print"/>
          <a:srcRect/>
          <a:stretch>
            <a:fillRect/>
          </a:stretch>
        </p:blipFill>
        <p:spPr>
          <a:xfrm>
            <a:off x="5257800" y="1143000"/>
            <a:ext cx="3319463" cy="452596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Rate of Dissolving</a:t>
            </a:r>
          </a:p>
        </p:txBody>
      </p:sp>
      <p:sp>
        <p:nvSpPr>
          <p:cNvPr id="17411" name="Rectangle 3"/>
          <p:cNvSpPr>
            <a:spLocks noGrp="1" noChangeArrowheads="1"/>
          </p:cNvSpPr>
          <p:nvPr>
            <p:ph type="body" idx="1"/>
          </p:nvPr>
        </p:nvSpPr>
        <p:spPr>
          <a:xfrm>
            <a:off x="2362200" y="1828800"/>
            <a:ext cx="4572000" cy="2362200"/>
          </a:xfrm>
        </p:spPr>
        <p:txBody>
          <a:bodyPr/>
          <a:lstStyle/>
          <a:p>
            <a:pPr marL="609600" indent="-609600" eaLnBrk="1" hangingPunct="1">
              <a:buFontTx/>
              <a:buNone/>
            </a:pPr>
            <a:r>
              <a:rPr lang="en-US" smtClean="0"/>
              <a:t>Determined by</a:t>
            </a:r>
          </a:p>
          <a:p>
            <a:pPr marL="609600" indent="-609600" eaLnBrk="1" hangingPunct="1"/>
            <a:r>
              <a:rPr lang="en-US" smtClean="0"/>
              <a:t>temperature </a:t>
            </a:r>
          </a:p>
          <a:p>
            <a:pPr marL="609600" indent="-609600" eaLnBrk="1" hangingPunct="1"/>
            <a:r>
              <a:rPr lang="en-US" smtClean="0"/>
              <a:t>stirring</a:t>
            </a:r>
          </a:p>
          <a:p>
            <a:pPr marL="609600" indent="-609600" eaLnBrk="1" hangingPunct="1"/>
            <a:r>
              <a:rPr lang="en-US" smtClean="0"/>
              <a:t>particle size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Solubility and Temperature</a:t>
            </a:r>
          </a:p>
        </p:txBody>
      </p:sp>
      <p:sp>
        <p:nvSpPr>
          <p:cNvPr id="18435" name="Rectangle 3"/>
          <p:cNvSpPr>
            <a:spLocks noGrp="1" noChangeArrowheads="1"/>
          </p:cNvSpPr>
          <p:nvPr>
            <p:ph type="body" idx="1"/>
          </p:nvPr>
        </p:nvSpPr>
        <p:spPr>
          <a:xfrm>
            <a:off x="152400" y="1600200"/>
            <a:ext cx="8686800" cy="4038600"/>
          </a:xfrm>
        </p:spPr>
        <p:txBody>
          <a:bodyPr/>
          <a:lstStyle/>
          <a:p>
            <a:pPr eaLnBrk="1" hangingPunct="1">
              <a:lnSpc>
                <a:spcPct val="80000"/>
              </a:lnSpc>
            </a:pPr>
            <a:r>
              <a:rPr lang="en-US" sz="2800" smtClean="0"/>
              <a:t>generally solubility of solids and liquids increases with added heat. </a:t>
            </a:r>
          </a:p>
          <a:p>
            <a:pPr eaLnBrk="1" hangingPunct="1">
              <a:lnSpc>
                <a:spcPct val="80000"/>
              </a:lnSpc>
            </a:pPr>
            <a:endParaRPr lang="en-US" sz="2800" smtClean="0"/>
          </a:p>
          <a:p>
            <a:pPr eaLnBrk="1" hangingPunct="1">
              <a:lnSpc>
                <a:spcPct val="80000"/>
              </a:lnSpc>
            </a:pPr>
            <a:r>
              <a:rPr lang="en-US" sz="2800" smtClean="0"/>
              <a:t>Heat of solution - the amount of energy releases or absorbed when a solute dissolves.</a:t>
            </a:r>
          </a:p>
          <a:p>
            <a:pPr eaLnBrk="1" hangingPunct="1">
              <a:lnSpc>
                <a:spcPct val="80000"/>
              </a:lnSpc>
            </a:pPr>
            <a:endParaRPr lang="en-US" sz="2800" smtClean="0"/>
          </a:p>
          <a:p>
            <a:pPr eaLnBrk="1" hangingPunct="1">
              <a:lnSpc>
                <a:spcPct val="80000"/>
              </a:lnSpc>
            </a:pPr>
            <a:r>
              <a:rPr lang="en-US" sz="2800" smtClean="0"/>
              <a:t>CaCl</a:t>
            </a:r>
            <a:r>
              <a:rPr lang="en-US" sz="2800" baseline="-25000" smtClean="0"/>
              <a:t>2</a:t>
            </a:r>
            <a:r>
              <a:rPr lang="en-US" sz="2800" smtClean="0"/>
              <a:t>(s)   </a:t>
            </a:r>
            <a:r>
              <a:rPr lang="en-US" sz="2800" smtClean="0">
                <a:sym typeface="Symbol" pitchFamily="18" charset="2"/>
              </a:rPr>
              <a:t></a:t>
            </a:r>
            <a:r>
              <a:rPr lang="en-US" sz="2800" smtClean="0"/>
              <a:t>  Ca</a:t>
            </a:r>
            <a:r>
              <a:rPr lang="en-US" sz="2800" baseline="30000" smtClean="0"/>
              <a:t>+2</a:t>
            </a:r>
            <a:r>
              <a:rPr lang="en-US" sz="2800" smtClean="0"/>
              <a:t>(aq)  +  Cl</a:t>
            </a:r>
            <a:r>
              <a:rPr lang="en-US" sz="2800" baseline="30000" smtClean="0"/>
              <a:t>-1</a:t>
            </a:r>
            <a:r>
              <a:rPr lang="en-US" sz="2800" smtClean="0"/>
              <a:t>(aq)  +  energy</a:t>
            </a:r>
          </a:p>
          <a:p>
            <a:pPr eaLnBrk="1" hangingPunct="1">
              <a:lnSpc>
                <a:spcPct val="80000"/>
              </a:lnSpc>
            </a:pPr>
            <a:r>
              <a:rPr lang="en-US" sz="2800" smtClean="0"/>
              <a:t>		</a:t>
            </a:r>
          </a:p>
          <a:p>
            <a:pPr eaLnBrk="1" hangingPunct="1">
              <a:lnSpc>
                <a:spcPct val="80000"/>
              </a:lnSpc>
            </a:pPr>
            <a:r>
              <a:rPr lang="en-US" sz="2800" smtClean="0"/>
              <a:t>NH</a:t>
            </a:r>
            <a:r>
              <a:rPr lang="en-US" sz="2800" baseline="-25000" smtClean="0"/>
              <a:t>4</a:t>
            </a:r>
            <a:r>
              <a:rPr lang="en-US" sz="2800" smtClean="0"/>
              <a:t>NO</a:t>
            </a:r>
            <a:r>
              <a:rPr lang="en-US" sz="2800" baseline="-25000" smtClean="0"/>
              <a:t>3</a:t>
            </a:r>
            <a:r>
              <a:rPr lang="en-US" sz="2800" smtClean="0"/>
              <a:t>(s) + energy</a:t>
            </a:r>
            <a:r>
              <a:rPr lang="en-US" sz="2800" smtClean="0">
                <a:sym typeface="Symbol" pitchFamily="18" charset="2"/>
              </a:rPr>
              <a:t></a:t>
            </a:r>
            <a:r>
              <a:rPr lang="en-US" sz="2800" smtClean="0"/>
              <a:t>  NH</a:t>
            </a:r>
            <a:r>
              <a:rPr lang="en-US" sz="2800" baseline="-25000" smtClean="0"/>
              <a:t>4</a:t>
            </a:r>
            <a:r>
              <a:rPr lang="en-US" sz="2800" baseline="30000" smtClean="0"/>
              <a:t>+1</a:t>
            </a:r>
            <a:r>
              <a:rPr lang="en-US" sz="2800" smtClean="0"/>
              <a:t>(aq)  +  NO</a:t>
            </a:r>
            <a:r>
              <a:rPr lang="en-US" sz="2800" baseline="-25000" smtClean="0"/>
              <a:t>3</a:t>
            </a:r>
            <a:r>
              <a:rPr lang="en-US" sz="2800" baseline="30000" smtClean="0"/>
              <a:t>-1</a:t>
            </a:r>
            <a:r>
              <a:rPr lang="en-US" sz="2800" smtClean="0"/>
              <a:t>(aq)</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fg14_05"/>
          <p:cNvPicPr>
            <a:picLocks noChangeAspect="1" noChangeArrowheads="1"/>
          </p:cNvPicPr>
          <p:nvPr/>
        </p:nvPicPr>
        <p:blipFill>
          <a:blip r:embed="rId2" cstate="print"/>
          <a:srcRect/>
          <a:stretch>
            <a:fillRect/>
          </a:stretch>
        </p:blipFill>
        <p:spPr bwMode="auto">
          <a:xfrm>
            <a:off x="228600" y="85725"/>
            <a:ext cx="8686800" cy="67722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Solubility and Saturation</a:t>
            </a:r>
          </a:p>
        </p:txBody>
      </p:sp>
      <p:sp>
        <p:nvSpPr>
          <p:cNvPr id="12291" name="Rectangle 3"/>
          <p:cNvSpPr>
            <a:spLocks noGrp="1" noChangeArrowheads="1"/>
          </p:cNvSpPr>
          <p:nvPr>
            <p:ph type="body" idx="1"/>
          </p:nvPr>
        </p:nvSpPr>
        <p:spPr/>
        <p:txBody>
          <a:bodyPr/>
          <a:lstStyle/>
          <a:p>
            <a:pPr eaLnBrk="1" hangingPunct="1"/>
            <a:r>
              <a:rPr lang="en-US" sz="2800" b="1" u="sng" smtClean="0"/>
              <a:t>Saturated solution</a:t>
            </a:r>
            <a:r>
              <a:rPr lang="en-US" sz="2800" smtClean="0"/>
              <a:t> - a solution that contains the maximum amount of dissolved solute that will dissolve at a given temperature.</a:t>
            </a:r>
          </a:p>
          <a:p>
            <a:pPr eaLnBrk="1" hangingPunct="1"/>
            <a:r>
              <a:rPr lang="en-US" sz="2800" b="1" u="sng" smtClean="0"/>
              <a:t>Unsaturated solution</a:t>
            </a:r>
            <a:r>
              <a:rPr lang="en-US" sz="2800" smtClean="0"/>
              <a:t> - a solution that contains less solute than can be dissolved at a given temperature.</a:t>
            </a:r>
          </a:p>
          <a:p>
            <a:pPr eaLnBrk="1" hangingPunct="1"/>
            <a:r>
              <a:rPr lang="en-US" sz="2800" b="1" u="sng" smtClean="0"/>
              <a:t>Supersaturated solution</a:t>
            </a:r>
            <a:r>
              <a:rPr lang="en-US" sz="2800" smtClean="0"/>
              <a:t> - a solution that contains more dissolved solute than will ordinarily dissolve at a given temperature.</a:t>
            </a:r>
          </a:p>
          <a:p>
            <a:pPr eaLnBrk="1" hangingPunct="1"/>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Concentration Units</a:t>
            </a:r>
            <a:endParaRPr lang="en-US" dirty="0"/>
          </a:p>
        </p:txBody>
      </p:sp>
      <p:graphicFrame>
        <p:nvGraphicFramePr>
          <p:cNvPr id="4" name="Content Placeholder 3"/>
          <p:cNvGraphicFramePr>
            <a:graphicFrameLocks noGrp="1"/>
          </p:cNvGraphicFramePr>
          <p:nvPr>
            <p:ph idx="1"/>
          </p:nvPr>
        </p:nvGraphicFramePr>
        <p:xfrm>
          <a:off x="457200" y="1600200"/>
          <a:ext cx="8229600" cy="3840480"/>
        </p:xfrm>
        <a:graphic>
          <a:graphicData uri="http://schemas.openxmlformats.org/drawingml/2006/table">
            <a:tbl>
              <a:tblPr firstRow="1" bandRow="1">
                <a:tableStyleId>{5940675A-B579-460E-94D1-54222C63F5DA}</a:tableStyleId>
              </a:tblPr>
              <a:tblGrid>
                <a:gridCol w="4114800"/>
                <a:gridCol w="4114800"/>
              </a:tblGrid>
              <a:tr h="640080">
                <a:tc>
                  <a:txBody>
                    <a:bodyPr/>
                    <a:lstStyle/>
                    <a:p>
                      <a:pPr algn="l"/>
                      <a:r>
                        <a:rPr lang="en-US" sz="2000" dirty="0" smtClean="0"/>
                        <a:t>Mass Percent (% m/m)</a:t>
                      </a:r>
                      <a:endParaRPr lang="en-US"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r h="640080">
                <a:tc>
                  <a:txBody>
                    <a:bodyPr/>
                    <a:lstStyle/>
                    <a:p>
                      <a:pPr algn="l"/>
                      <a:r>
                        <a:rPr lang="en-US" sz="2000" dirty="0" smtClean="0"/>
                        <a:t>Mass/Volume Percent (% m/v)</a:t>
                      </a:r>
                      <a:endParaRPr lang="en-US" sz="2000" dirty="0"/>
                    </a:p>
                  </a:txBody>
                  <a:tcPr anchor="ctr"/>
                </a:tc>
                <a:tc>
                  <a:txBody>
                    <a:bodyPr/>
                    <a:lstStyle/>
                    <a:p>
                      <a:endParaRPr lang="en-US"/>
                    </a:p>
                  </a:txBody>
                  <a:tcPr/>
                </a:tc>
              </a:tr>
              <a:tr h="640080">
                <a:tc>
                  <a:txBody>
                    <a:bodyPr/>
                    <a:lstStyle/>
                    <a:p>
                      <a:pPr algn="l"/>
                      <a:r>
                        <a:rPr lang="en-US" sz="2000" dirty="0" smtClean="0"/>
                        <a:t>Volume Percent (% v/v)</a:t>
                      </a:r>
                      <a:endParaRPr lang="en-US" sz="2000" dirty="0"/>
                    </a:p>
                  </a:txBody>
                  <a:tcPr anchor="ctr">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bg1">
                        <a:lumMod val="75000"/>
                      </a:schemeClr>
                    </a:solidFill>
                  </a:tcPr>
                </a:tc>
              </a:tr>
              <a:tr h="640080">
                <a:tc>
                  <a:txBody>
                    <a:bodyPr/>
                    <a:lstStyle/>
                    <a:p>
                      <a:pPr algn="l"/>
                      <a:r>
                        <a:rPr lang="en-US" sz="2000" dirty="0" err="1" smtClean="0"/>
                        <a:t>ppm</a:t>
                      </a:r>
                      <a:r>
                        <a:rPr lang="en-US" sz="2000" dirty="0" smtClean="0"/>
                        <a:t> and ppb</a:t>
                      </a:r>
                      <a:endParaRPr lang="en-US" sz="2000" dirty="0"/>
                    </a:p>
                  </a:txBody>
                  <a:tcPr anchor="ctr">
                    <a:solidFill>
                      <a:schemeClr val="bg1">
                        <a:lumMod val="75000"/>
                      </a:schemeClr>
                    </a:solidFill>
                  </a:tcPr>
                </a:tc>
                <a:tc>
                  <a:txBody>
                    <a:bodyPr/>
                    <a:lstStyle/>
                    <a:p>
                      <a:r>
                        <a:rPr lang="en-US" dirty="0" smtClean="0"/>
                        <a:t>Same as</a:t>
                      </a:r>
                      <a:r>
                        <a:rPr lang="en-US" baseline="0" dirty="0" smtClean="0"/>
                        <a:t> % but per million or billion instead of per hundred</a:t>
                      </a:r>
                      <a:endParaRPr lang="en-US" dirty="0"/>
                    </a:p>
                  </a:txBody>
                  <a:tcPr>
                    <a:solidFill>
                      <a:schemeClr val="bg1">
                        <a:lumMod val="75000"/>
                      </a:schemeClr>
                    </a:solidFill>
                  </a:tcPr>
                </a:tc>
              </a:tr>
              <a:tr h="640080">
                <a:tc>
                  <a:txBody>
                    <a:bodyPr/>
                    <a:lstStyle/>
                    <a:p>
                      <a:pPr algn="l"/>
                      <a:r>
                        <a:rPr lang="en-US" sz="2000" dirty="0" err="1" smtClean="0"/>
                        <a:t>Molarity</a:t>
                      </a:r>
                      <a:r>
                        <a:rPr lang="en-US" sz="2000" dirty="0" smtClean="0"/>
                        <a:t> (M)</a:t>
                      </a:r>
                      <a:endParaRPr lang="en-US" sz="2000" dirty="0"/>
                    </a:p>
                  </a:txBody>
                  <a:tcPr anchor="ctr"/>
                </a:tc>
                <a:tc>
                  <a:txBody>
                    <a:bodyPr/>
                    <a:lstStyle/>
                    <a:p>
                      <a:endParaRPr lang="en-US" dirty="0"/>
                    </a:p>
                  </a:txBody>
                  <a:tcPr/>
                </a:tc>
              </a:tr>
              <a:tr h="640080">
                <a:tc>
                  <a:txBody>
                    <a:bodyPr/>
                    <a:lstStyle/>
                    <a:p>
                      <a:pPr algn="l"/>
                      <a:r>
                        <a:rPr lang="en-US" sz="2000" dirty="0" err="1" smtClean="0"/>
                        <a:t>Molality</a:t>
                      </a:r>
                      <a:r>
                        <a:rPr lang="en-US" sz="2000" dirty="0" smtClean="0"/>
                        <a:t> (m)</a:t>
                      </a:r>
                      <a:endParaRPr lang="en-US" sz="2000" dirty="0"/>
                    </a:p>
                  </a:txBody>
                  <a:tcPr anchor="ctr">
                    <a:solidFill>
                      <a:schemeClr val="bg1">
                        <a:lumMod val="75000"/>
                      </a:schemeClr>
                    </a:solidFill>
                  </a:tcPr>
                </a:tc>
                <a:tc>
                  <a:txBody>
                    <a:bodyPr/>
                    <a:lstStyle/>
                    <a:p>
                      <a:endParaRPr lang="en-US" dirty="0"/>
                    </a:p>
                  </a:txBody>
                  <a:tcPr>
                    <a:solidFill>
                      <a:schemeClr val="bg1">
                        <a:lumMod val="75000"/>
                      </a:schemeClr>
                    </a:solidFill>
                  </a:tcPr>
                </a:tc>
              </a:tr>
            </a:tbl>
          </a:graphicData>
        </a:graphic>
      </p:graphicFrame>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86400" y="1676400"/>
            <a:ext cx="2047875" cy="466725"/>
          </a:xfrm>
          <a:prstGeom prst="rect">
            <a:avLst/>
          </a:prstGeom>
          <a:noFill/>
        </p:spPr>
      </p:pic>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7"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0" y="2971800"/>
            <a:ext cx="2247900" cy="466725"/>
          </a:xfrm>
          <a:prstGeom prst="rect">
            <a:avLst/>
          </a:prstGeom>
          <a:noFill/>
        </p:spPr>
      </p:pic>
      <p:sp>
        <p:nvSpPr>
          <p:cNvPr id="3585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9" name="Picture 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19800" y="4267200"/>
            <a:ext cx="1152525" cy="466725"/>
          </a:xfrm>
          <a:prstGeom prst="rect">
            <a:avLst/>
          </a:prstGeom>
          <a:noFill/>
        </p:spPr>
      </p:pic>
      <p:sp>
        <p:nvSpPr>
          <p:cNvPr id="3585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51"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19800" y="4876800"/>
            <a:ext cx="1152525" cy="504825"/>
          </a:xfrm>
          <a:prstGeom prst="rect">
            <a:avLst/>
          </a:prstGeom>
          <a:noFill/>
        </p:spPr>
      </p:pic>
      <p:sp>
        <p:nvSpPr>
          <p:cNvPr id="3585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53"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34000" y="2314575"/>
            <a:ext cx="2743200" cy="5048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57200" y="533400"/>
            <a:ext cx="8229600" cy="5105400"/>
          </a:xfrm>
        </p:spPr>
        <p:txBody>
          <a:bodyPr/>
          <a:lstStyle/>
          <a:p>
            <a:pPr marL="609600" indent="-609600" eaLnBrk="1" hangingPunct="1"/>
            <a:r>
              <a:rPr lang="en-US" smtClean="0"/>
              <a:t>Solution - A general term for a solute dissolved in a solvent.  A homogeneous mixture of 2 or more components in which particles intermingle at the molecular level.</a:t>
            </a:r>
          </a:p>
          <a:p>
            <a:pPr marL="609600" indent="-609600" eaLnBrk="1" hangingPunct="1"/>
            <a:r>
              <a:rPr lang="en-US" smtClean="0"/>
              <a:t>Solvent - The component of a solution that is the greater quantity.</a:t>
            </a:r>
          </a:p>
          <a:p>
            <a:pPr marL="609600" indent="-609600" eaLnBrk="1" hangingPunct="1"/>
            <a:r>
              <a:rPr lang="en-US" smtClean="0"/>
              <a:t>Solute - The component of a solution that is the lesser quantity.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dirty="0" smtClean="0"/>
              <a:t>Mass percent (% m/m)</a:t>
            </a:r>
            <a:r>
              <a:rPr lang="en-US" sz="4000" dirty="0" smtClean="0"/>
              <a:t/>
            </a:r>
            <a:br>
              <a:rPr lang="en-US" sz="4000" dirty="0" smtClean="0"/>
            </a:br>
            <a:endParaRPr lang="en-US" sz="4000" dirty="0" smtClean="0"/>
          </a:p>
        </p:txBody>
      </p:sp>
      <p:sp>
        <p:nvSpPr>
          <p:cNvPr id="21507" name="Rectangle 3"/>
          <p:cNvSpPr>
            <a:spLocks noGrp="1" noChangeArrowheads="1"/>
          </p:cNvSpPr>
          <p:nvPr>
            <p:ph type="body" idx="1"/>
          </p:nvPr>
        </p:nvSpPr>
        <p:spPr>
          <a:xfrm>
            <a:off x="381000" y="1371600"/>
            <a:ext cx="8229600" cy="4983163"/>
          </a:xfrm>
        </p:spPr>
        <p:txBody>
          <a:bodyPr/>
          <a:lstStyle/>
          <a:p>
            <a:pPr eaLnBrk="1" hangingPunct="1"/>
            <a:r>
              <a:rPr lang="en-US" dirty="0" smtClean="0"/>
              <a:t>A solution consists of 31.7 g of AgNO</a:t>
            </a:r>
            <a:r>
              <a:rPr lang="en-US" baseline="-25000" dirty="0" smtClean="0"/>
              <a:t>3</a:t>
            </a:r>
            <a:r>
              <a:rPr lang="en-US" dirty="0" smtClean="0"/>
              <a:t> in 52.0 g of water.  What is the mass % of AgNO</a:t>
            </a:r>
            <a:r>
              <a:rPr lang="en-US" baseline="-25000" dirty="0" smtClean="0"/>
              <a:t>3</a:t>
            </a:r>
            <a:r>
              <a:rPr lang="en-US" dirty="0" smtClean="0"/>
              <a:t>?</a:t>
            </a:r>
          </a:p>
          <a:p>
            <a:pPr eaLnBrk="1" hangingPunct="1"/>
            <a:endParaRPr lang="en-US" dirty="0" smtClean="0"/>
          </a:p>
          <a:p>
            <a:pPr eaLnBrk="1" hangingPunct="1"/>
            <a:endParaRPr lang="en-US" dirty="0" smtClean="0"/>
          </a:p>
          <a:p>
            <a:pPr eaLnBrk="1" hangingPunct="1"/>
            <a:r>
              <a:rPr lang="en-US" dirty="0" smtClean="0"/>
              <a:t>A paint requires 42.8 g of iron(III) oxide to give it the correct yellow tint.  How many grams of a 30.0% by mass solution of Fe</a:t>
            </a:r>
            <a:r>
              <a:rPr lang="en-US" baseline="-25000" dirty="0" smtClean="0"/>
              <a:t>2</a:t>
            </a:r>
            <a:r>
              <a:rPr lang="en-US" dirty="0" smtClean="0"/>
              <a:t>O</a:t>
            </a:r>
            <a:r>
              <a:rPr lang="en-US" baseline="-25000" dirty="0" smtClean="0"/>
              <a:t>3</a:t>
            </a:r>
            <a:r>
              <a:rPr lang="en-US" dirty="0" smtClean="0"/>
              <a:t> should be used in the paint?</a:t>
            </a: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Mass/Volume Percent (% m/v)</a:t>
            </a:r>
            <a:endParaRPr lang="en-US" dirty="0"/>
          </a:p>
        </p:txBody>
      </p:sp>
      <p:sp>
        <p:nvSpPr>
          <p:cNvPr id="3" name="Content Placeholder 2"/>
          <p:cNvSpPr>
            <a:spLocks noGrp="1"/>
          </p:cNvSpPr>
          <p:nvPr>
            <p:ph idx="1"/>
          </p:nvPr>
        </p:nvSpPr>
        <p:spPr>
          <a:xfrm>
            <a:off x="457200" y="990600"/>
            <a:ext cx="8229600" cy="5638800"/>
          </a:xfrm>
        </p:spPr>
        <p:txBody>
          <a:bodyPr/>
          <a:lstStyle/>
          <a:p>
            <a:r>
              <a:rPr lang="en-US" dirty="0" smtClean="0"/>
              <a:t>Determine the mass volume percent of a solution prepared by dissolving 24.1 g of cadmium chloride in water, giving a final volume of 250. </a:t>
            </a:r>
            <a:r>
              <a:rPr lang="en-US" dirty="0" err="1" smtClean="0"/>
              <a:t>mL</a:t>
            </a:r>
            <a:r>
              <a:rPr lang="en-US" dirty="0" smtClean="0"/>
              <a:t> of solution.</a:t>
            </a:r>
          </a:p>
          <a:p>
            <a:endParaRPr lang="en-US" dirty="0" smtClean="0"/>
          </a:p>
          <a:p>
            <a:r>
              <a:rPr lang="en-US" dirty="0" smtClean="0"/>
              <a:t>A 2.65 % (m/v) solution of sodium alginate is prepared for use in an experimental kitchen.  How many </a:t>
            </a:r>
            <a:r>
              <a:rPr lang="en-US" dirty="0" err="1" smtClean="0"/>
              <a:t>mL</a:t>
            </a:r>
            <a:r>
              <a:rPr lang="en-US" dirty="0" smtClean="0"/>
              <a:t> of this solution must be added to a sample of raspberry puree if 0.45 g of sodium alginate are needed to form it into caviar-like spheres?</a:t>
            </a:r>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Molarity	M = moles/L</a:t>
            </a:r>
          </a:p>
        </p:txBody>
      </p:sp>
      <p:sp>
        <p:nvSpPr>
          <p:cNvPr id="22531" name="Rectangle 3"/>
          <p:cNvSpPr>
            <a:spLocks noGrp="1" noChangeArrowheads="1"/>
          </p:cNvSpPr>
          <p:nvPr>
            <p:ph type="body" idx="1"/>
          </p:nvPr>
        </p:nvSpPr>
        <p:spPr>
          <a:xfrm>
            <a:off x="457200" y="1600200"/>
            <a:ext cx="8229600" cy="4495800"/>
          </a:xfrm>
        </p:spPr>
        <p:txBody>
          <a:bodyPr/>
          <a:lstStyle/>
          <a:p>
            <a:pPr eaLnBrk="1" hangingPunct="1"/>
            <a:endParaRPr lang="en-US" dirty="0" smtClean="0"/>
          </a:p>
          <a:p>
            <a:pPr eaLnBrk="1" hangingPunct="1"/>
            <a:r>
              <a:rPr lang="en-US" dirty="0" smtClean="0"/>
              <a:t>What is the </a:t>
            </a:r>
            <a:r>
              <a:rPr lang="en-US" dirty="0" err="1" smtClean="0"/>
              <a:t>molarity</a:t>
            </a:r>
            <a:r>
              <a:rPr lang="en-US" dirty="0" smtClean="0"/>
              <a:t> of a sodium hydroxide solution that contains </a:t>
            </a:r>
            <a:r>
              <a:rPr lang="en-US" dirty="0" smtClean="0"/>
              <a:t>57.0 </a:t>
            </a:r>
            <a:r>
              <a:rPr lang="en-US" dirty="0" smtClean="0"/>
              <a:t>g of </a:t>
            </a:r>
            <a:r>
              <a:rPr lang="en-US" dirty="0" err="1" smtClean="0"/>
              <a:t>NaOH</a:t>
            </a:r>
            <a:r>
              <a:rPr lang="en-US" dirty="0" smtClean="0"/>
              <a:t> dissolved to 300.0 </a:t>
            </a:r>
            <a:r>
              <a:rPr lang="en-US" dirty="0" err="1" smtClean="0"/>
              <a:t>mL</a:t>
            </a:r>
            <a:r>
              <a:rPr lang="en-US" dirty="0" smtClean="0"/>
              <a:t> </a:t>
            </a:r>
            <a:r>
              <a:rPr lang="en-US" dirty="0" smtClean="0"/>
              <a:t>total volume</a:t>
            </a:r>
            <a:r>
              <a:rPr lang="en-US" dirty="0" smtClean="0"/>
              <a:t>?</a:t>
            </a:r>
          </a:p>
          <a:p>
            <a:pPr eaLnBrk="1" hangingPunct="1"/>
            <a:endParaRPr lang="en-US" dirty="0" smtClean="0"/>
          </a:p>
          <a:p>
            <a:pPr eaLnBrk="1" hangingPunct="1"/>
            <a:r>
              <a:rPr lang="en-US" dirty="0" smtClean="0"/>
              <a:t>Calculate the volume in </a:t>
            </a:r>
            <a:r>
              <a:rPr lang="en-US" dirty="0" err="1" smtClean="0"/>
              <a:t>mL</a:t>
            </a:r>
            <a:r>
              <a:rPr lang="en-US" dirty="0" smtClean="0"/>
              <a:t> of a 2.50 M solution of sodium acetate that will contain 0.650 mol of sodium acetate.</a:t>
            </a:r>
          </a:p>
          <a:p>
            <a:pPr eaLnBrk="1" hangingPunct="1"/>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5135562"/>
          </a:xfrm>
        </p:spPr>
        <p:txBody>
          <a:bodyPr/>
          <a:lstStyle/>
          <a:p>
            <a:pPr algn="l" eaLnBrk="1" hangingPunct="1"/>
            <a:r>
              <a:rPr lang="en-US" sz="4000" dirty="0" smtClean="0"/>
              <a:t>What </a:t>
            </a:r>
            <a:r>
              <a:rPr lang="en-US" sz="4000" dirty="0" smtClean="0"/>
              <a:t>volume(</a:t>
            </a:r>
            <a:r>
              <a:rPr lang="en-US" sz="4000" dirty="0" err="1" smtClean="0"/>
              <a:t>mL</a:t>
            </a:r>
            <a:r>
              <a:rPr lang="en-US" sz="4000" dirty="0" smtClean="0"/>
              <a:t>)</a:t>
            </a:r>
            <a:r>
              <a:rPr lang="en-US" sz="4000" dirty="0" smtClean="0"/>
              <a:t> </a:t>
            </a:r>
            <a:r>
              <a:rPr lang="en-US" sz="4000" dirty="0" smtClean="0"/>
              <a:t>of 3.0 M </a:t>
            </a:r>
            <a:r>
              <a:rPr lang="en-US" sz="4000" dirty="0" smtClean="0"/>
              <a:t>ferric chloride </a:t>
            </a:r>
            <a:r>
              <a:rPr lang="en-US" sz="4000" dirty="0" smtClean="0"/>
              <a:t>can be prepared from 84.0 g </a:t>
            </a:r>
            <a:r>
              <a:rPr lang="en-US" sz="4000" dirty="0" smtClean="0"/>
              <a:t>FeCl</a:t>
            </a:r>
            <a:r>
              <a:rPr lang="en-US" sz="4000" baseline="-25000" dirty="0" smtClean="0"/>
              <a:t>3</a:t>
            </a:r>
            <a:r>
              <a:rPr lang="en-US" sz="4000" dirty="0" smtClean="0"/>
              <a:t>?</a:t>
            </a:r>
            <a:br>
              <a:rPr lang="en-US" sz="4000" dirty="0" smtClean="0"/>
            </a:br>
            <a:r>
              <a:rPr lang="en-US" sz="4000" dirty="0" smtClean="0"/>
              <a:t/>
            </a:r>
            <a:br>
              <a:rPr lang="en-US" sz="4000" dirty="0" smtClean="0"/>
            </a:br>
            <a:r>
              <a:rPr lang="en-US" sz="4000" dirty="0" smtClean="0"/>
              <a:t>Calculate the </a:t>
            </a:r>
            <a:r>
              <a:rPr lang="en-US" sz="4000" dirty="0" smtClean="0"/>
              <a:t>mass(g) </a:t>
            </a:r>
            <a:r>
              <a:rPr lang="en-US" sz="4000" dirty="0" smtClean="0"/>
              <a:t>of HNO</a:t>
            </a:r>
            <a:r>
              <a:rPr lang="en-US" sz="4000" baseline="-25000" dirty="0" smtClean="0"/>
              <a:t>3</a:t>
            </a:r>
            <a:r>
              <a:rPr lang="en-US" sz="4000" dirty="0" smtClean="0"/>
              <a:t> needed to prepare </a:t>
            </a:r>
            <a:r>
              <a:rPr lang="en-US" sz="4000" dirty="0" smtClean="0"/>
              <a:t>500. </a:t>
            </a:r>
            <a:r>
              <a:rPr lang="en-US" sz="4000" dirty="0" smtClean="0"/>
              <a:t>ml of a 0.28 M solution?</a:t>
            </a:r>
            <a:endParaRPr lang="en-US" sz="40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81000" y="2133600"/>
            <a:ext cx="8229600" cy="1371600"/>
          </a:xfrm>
        </p:spPr>
        <p:txBody>
          <a:bodyPr/>
          <a:lstStyle/>
          <a:p>
            <a:pPr eaLnBrk="1" hangingPunct="1"/>
            <a:r>
              <a:rPr lang="en-US" dirty="0" smtClean="0"/>
              <a:t>Calculate the volume of 0.24 M KI needed to prepare 250 ml of </a:t>
            </a:r>
            <a:r>
              <a:rPr lang="en-US" dirty="0" smtClean="0"/>
              <a:t>0.15 </a:t>
            </a:r>
            <a:r>
              <a:rPr lang="en-US" dirty="0" smtClean="0"/>
              <a:t>M KI.</a:t>
            </a:r>
          </a:p>
        </p:txBody>
      </p:sp>
      <p:sp>
        <p:nvSpPr>
          <p:cNvPr id="3" name="Rectangle 3"/>
          <p:cNvSpPr txBox="1">
            <a:spLocks noChangeArrowheads="1"/>
          </p:cNvSpPr>
          <p:nvPr/>
        </p:nvSpPr>
        <p:spPr bwMode="auto">
          <a:xfrm>
            <a:off x="533400" y="685800"/>
            <a:ext cx="8229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4400" b="0" i="0" u="none" strike="noStrike" kern="0" cap="none" spc="0" normalizeH="0" baseline="0" noProof="0" dirty="0" smtClean="0">
                <a:ln>
                  <a:noFill/>
                </a:ln>
                <a:solidFill>
                  <a:schemeClr val="tx1"/>
                </a:solidFill>
                <a:effectLst/>
                <a:uLnTx/>
                <a:uFillTx/>
                <a:latin typeface="+mn-lt"/>
                <a:ea typeface="+mn-ea"/>
                <a:cs typeface="+mn-cs"/>
              </a:rPr>
              <a:t>Dilutions</a:t>
            </a:r>
          </a:p>
        </p:txBody>
      </p:sp>
      <p:sp>
        <p:nvSpPr>
          <p:cNvPr id="4" name="Rectangle 3"/>
          <p:cNvSpPr txBox="1">
            <a:spLocks noChangeArrowheads="1"/>
          </p:cNvSpPr>
          <p:nvPr/>
        </p:nvSpPr>
        <p:spPr bwMode="auto">
          <a:xfrm>
            <a:off x="381000" y="4038600"/>
            <a:ext cx="8229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r>
              <a:rPr lang="en-US" sz="3200" dirty="0" smtClean="0"/>
              <a:t>M</a:t>
            </a:r>
            <a:r>
              <a:rPr lang="en-US" sz="3200" baseline="-25000" dirty="0" smtClean="0"/>
              <a:t>1</a:t>
            </a:r>
            <a:r>
              <a:rPr lang="en-US" sz="3200" dirty="0" smtClean="0"/>
              <a:t>V</a:t>
            </a:r>
            <a:r>
              <a:rPr lang="en-US" sz="3200" baseline="-25000" dirty="0" smtClean="0"/>
              <a:t>1</a:t>
            </a:r>
            <a:r>
              <a:rPr lang="en-US" sz="3200" dirty="0" smtClean="0"/>
              <a:t> = M</a:t>
            </a:r>
            <a:r>
              <a:rPr lang="en-US" sz="3200" baseline="-25000" dirty="0" smtClean="0"/>
              <a:t>2</a:t>
            </a:r>
            <a:r>
              <a:rPr lang="en-US" sz="3200" dirty="0" smtClean="0"/>
              <a:t>V</a:t>
            </a:r>
            <a:r>
              <a:rPr lang="en-US" sz="3200" baseline="-25000" dirty="0" smtClean="0"/>
              <a:t>2</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Solution Stoichiometry</a:t>
            </a:r>
          </a:p>
        </p:txBody>
      </p:sp>
      <p:sp>
        <p:nvSpPr>
          <p:cNvPr id="27651" name="Rectangle 3"/>
          <p:cNvSpPr>
            <a:spLocks noGrp="1" noChangeArrowheads="1"/>
          </p:cNvSpPr>
          <p:nvPr>
            <p:ph type="body" idx="1"/>
          </p:nvPr>
        </p:nvSpPr>
        <p:spPr>
          <a:xfrm>
            <a:off x="457200" y="1600200"/>
            <a:ext cx="8229600" cy="4038600"/>
          </a:xfrm>
        </p:spPr>
        <p:txBody>
          <a:bodyPr/>
          <a:lstStyle/>
          <a:p>
            <a:pPr eaLnBrk="1" hangingPunct="1"/>
            <a:r>
              <a:rPr lang="en-US" dirty="0" smtClean="0"/>
              <a:t>We can do </a:t>
            </a:r>
            <a:r>
              <a:rPr lang="en-US" dirty="0" err="1" smtClean="0"/>
              <a:t>stoichiometry</a:t>
            </a:r>
            <a:r>
              <a:rPr lang="en-US" dirty="0" smtClean="0"/>
              <a:t> using solutions just as we always have</a:t>
            </a:r>
            <a:r>
              <a:rPr lang="en-US" dirty="0" smtClean="0"/>
              <a:t>.</a:t>
            </a:r>
          </a:p>
          <a:p>
            <a:pPr eaLnBrk="1" hangingPunct="1"/>
            <a:endParaRPr lang="en-US" dirty="0" smtClean="0"/>
          </a:p>
          <a:p>
            <a:pPr eaLnBrk="1" hangingPunct="1"/>
            <a:r>
              <a:rPr lang="en-US" dirty="0" smtClean="0"/>
              <a:t>Calculate </a:t>
            </a:r>
            <a:r>
              <a:rPr lang="en-US" dirty="0" smtClean="0"/>
              <a:t>the </a:t>
            </a:r>
            <a:r>
              <a:rPr lang="en-US" dirty="0" smtClean="0"/>
              <a:t>mass in grams </a:t>
            </a:r>
            <a:r>
              <a:rPr lang="en-US" dirty="0" smtClean="0"/>
              <a:t>of BaSO</a:t>
            </a:r>
            <a:r>
              <a:rPr lang="en-US" baseline="-25000" dirty="0" smtClean="0"/>
              <a:t>4</a:t>
            </a:r>
            <a:r>
              <a:rPr lang="en-US" dirty="0" smtClean="0"/>
              <a:t> formed from 0.104 L of 2.00 M H</a:t>
            </a:r>
            <a:r>
              <a:rPr lang="en-US" baseline="-25000" dirty="0" smtClean="0"/>
              <a:t>2</a:t>
            </a:r>
            <a:r>
              <a:rPr lang="en-US" dirty="0" smtClean="0"/>
              <a:t>SO</a:t>
            </a:r>
            <a:r>
              <a:rPr lang="en-US" baseline="-25000" dirty="0" smtClean="0"/>
              <a:t>4</a:t>
            </a:r>
            <a:r>
              <a:rPr lang="en-US" dirty="0" smtClean="0"/>
              <a:t> and excess </a:t>
            </a:r>
            <a:r>
              <a:rPr lang="en-US" dirty="0" err="1" smtClean="0"/>
              <a:t>Ba</a:t>
            </a:r>
            <a:r>
              <a:rPr lang="en-US" dirty="0" smtClean="0"/>
              <a:t>(OH)</a:t>
            </a:r>
            <a:r>
              <a:rPr lang="en-US" baseline="-25000" dirty="0" smtClean="0"/>
              <a:t>2</a:t>
            </a:r>
            <a:r>
              <a:rPr lang="en-US" dirty="0" smtClean="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200" y="457200"/>
            <a:ext cx="8229600" cy="3581400"/>
          </a:xfrm>
        </p:spPr>
        <p:txBody>
          <a:bodyPr/>
          <a:lstStyle/>
          <a:p>
            <a:pPr eaLnBrk="1" hangingPunct="1"/>
            <a:r>
              <a:rPr lang="en-US" dirty="0" smtClean="0"/>
              <a:t>Antacids containing CaCO</a:t>
            </a:r>
            <a:r>
              <a:rPr lang="en-US" baseline="-25000" dirty="0" smtClean="0"/>
              <a:t>3</a:t>
            </a:r>
            <a:r>
              <a:rPr lang="en-US" dirty="0" smtClean="0"/>
              <a:t> react with stomach acid according to the reaction</a:t>
            </a:r>
          </a:p>
          <a:p>
            <a:pPr eaLnBrk="1" hangingPunct="1"/>
            <a:r>
              <a:rPr lang="en-US" dirty="0" smtClean="0"/>
              <a:t>CaCO</a:t>
            </a:r>
            <a:r>
              <a:rPr lang="en-US" baseline="-25000" dirty="0" smtClean="0"/>
              <a:t>3</a:t>
            </a:r>
            <a:r>
              <a:rPr lang="en-US" dirty="0" smtClean="0"/>
              <a:t>(s)  +  2 </a:t>
            </a:r>
            <a:r>
              <a:rPr lang="en-US" dirty="0" err="1" smtClean="0"/>
              <a:t>HCl</a:t>
            </a:r>
            <a:r>
              <a:rPr lang="en-US" dirty="0" smtClean="0"/>
              <a:t>(</a:t>
            </a:r>
            <a:r>
              <a:rPr lang="en-US" dirty="0" err="1" smtClean="0"/>
              <a:t>aq</a:t>
            </a:r>
            <a:r>
              <a:rPr lang="en-US" dirty="0" smtClean="0"/>
              <a:t>) </a:t>
            </a:r>
            <a:r>
              <a:rPr lang="en-US" dirty="0" smtClean="0">
                <a:sym typeface="Symbol" pitchFamily="18" charset="2"/>
              </a:rPr>
              <a:t></a:t>
            </a:r>
            <a:r>
              <a:rPr lang="en-US" dirty="0" smtClean="0"/>
              <a:t>  CaCl</a:t>
            </a:r>
            <a:r>
              <a:rPr lang="en-US" baseline="-25000" dirty="0" smtClean="0"/>
              <a:t>2</a:t>
            </a:r>
            <a:r>
              <a:rPr lang="en-US" dirty="0" smtClean="0"/>
              <a:t>(</a:t>
            </a:r>
            <a:r>
              <a:rPr lang="en-US" dirty="0" err="1" smtClean="0"/>
              <a:t>aq</a:t>
            </a:r>
            <a:r>
              <a:rPr lang="en-US" dirty="0" smtClean="0"/>
              <a:t>)  +  CO</a:t>
            </a:r>
            <a:r>
              <a:rPr lang="en-US" baseline="-25000" dirty="0" smtClean="0"/>
              <a:t>2</a:t>
            </a:r>
            <a:r>
              <a:rPr lang="en-US" dirty="0" smtClean="0"/>
              <a:t>(g)  +  H</a:t>
            </a:r>
            <a:r>
              <a:rPr lang="en-US" baseline="-25000" dirty="0" smtClean="0"/>
              <a:t>2</a:t>
            </a:r>
            <a:r>
              <a:rPr lang="en-US" dirty="0" smtClean="0"/>
              <a:t>O(l)</a:t>
            </a:r>
          </a:p>
          <a:p>
            <a:pPr eaLnBrk="1" hangingPunct="1"/>
            <a:r>
              <a:rPr lang="en-US" dirty="0" smtClean="0"/>
              <a:t>How </a:t>
            </a:r>
            <a:r>
              <a:rPr lang="en-US" dirty="0" smtClean="0"/>
              <a:t>many grams of </a:t>
            </a:r>
            <a:r>
              <a:rPr lang="en-US" dirty="0" smtClean="0"/>
              <a:t>CaCO</a:t>
            </a:r>
            <a:r>
              <a:rPr lang="en-US" baseline="-25000" dirty="0" smtClean="0"/>
              <a:t>3</a:t>
            </a:r>
            <a:r>
              <a:rPr lang="en-US" dirty="0" smtClean="0"/>
              <a:t>(s) </a:t>
            </a:r>
            <a:r>
              <a:rPr lang="en-US" dirty="0" smtClean="0"/>
              <a:t>are </a:t>
            </a:r>
            <a:r>
              <a:rPr lang="en-US" dirty="0" smtClean="0"/>
              <a:t>needed to react with 53.0 ml of 6.0 M </a:t>
            </a:r>
            <a:r>
              <a:rPr lang="en-US" dirty="0" err="1" smtClean="0"/>
              <a:t>HCl</a:t>
            </a:r>
            <a:r>
              <a:rPr lang="en-US" dirty="0" smtClean="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Solution properties</a:t>
            </a:r>
          </a:p>
        </p:txBody>
      </p:sp>
      <p:sp>
        <p:nvSpPr>
          <p:cNvPr id="30723" name="Rectangle 3"/>
          <p:cNvSpPr>
            <a:spLocks noGrp="1" noChangeArrowheads="1"/>
          </p:cNvSpPr>
          <p:nvPr>
            <p:ph type="body" idx="1"/>
          </p:nvPr>
        </p:nvSpPr>
        <p:spPr>
          <a:xfrm>
            <a:off x="457200" y="1600200"/>
            <a:ext cx="8229600" cy="4953000"/>
          </a:xfrm>
        </p:spPr>
        <p:txBody>
          <a:bodyPr/>
          <a:lstStyle/>
          <a:p>
            <a:pPr eaLnBrk="1" hangingPunct="1"/>
            <a:r>
              <a:rPr lang="en-US" smtClean="0"/>
              <a:t>Solutions that contains ions conduct electricity.</a:t>
            </a:r>
          </a:p>
          <a:p>
            <a:pPr eaLnBrk="1" hangingPunct="1"/>
            <a:endParaRPr lang="en-US" smtClean="0"/>
          </a:p>
          <a:p>
            <a:pPr eaLnBrk="1" hangingPunct="1"/>
            <a:r>
              <a:rPr lang="en-US" smtClean="0"/>
              <a:t>Electrolyte - a solute that when dissolved in water forms a solution that conducts electricity.</a:t>
            </a:r>
          </a:p>
          <a:p>
            <a:pPr eaLnBrk="1" hangingPunct="1"/>
            <a:r>
              <a:rPr lang="en-US" smtClean="0"/>
              <a:t>Nonelectrolyte - a solute that when dissolved in water forms a solution that does not conduct electricity.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Colligative properties</a:t>
            </a:r>
          </a:p>
        </p:txBody>
      </p:sp>
      <p:sp>
        <p:nvSpPr>
          <p:cNvPr id="31747" name="Rectangle 3"/>
          <p:cNvSpPr>
            <a:spLocks noGrp="1" noChangeArrowheads="1"/>
          </p:cNvSpPr>
          <p:nvPr>
            <p:ph type="body" idx="1"/>
          </p:nvPr>
        </p:nvSpPr>
        <p:spPr>
          <a:xfrm>
            <a:off x="457200" y="1600200"/>
            <a:ext cx="8229600" cy="3657600"/>
          </a:xfrm>
        </p:spPr>
        <p:txBody>
          <a:bodyPr/>
          <a:lstStyle/>
          <a:p>
            <a:pPr eaLnBrk="1" hangingPunct="1"/>
            <a:r>
              <a:rPr lang="en-US" sz="3600" smtClean="0"/>
              <a:t>properties that depend on the number of particles dissolved in a solution</a:t>
            </a:r>
          </a:p>
          <a:p>
            <a:pPr lvl="1" eaLnBrk="1" hangingPunct="1">
              <a:buFontTx/>
              <a:buNone/>
            </a:pPr>
            <a:endParaRPr lang="en-US" sz="3200" smtClean="0"/>
          </a:p>
          <a:p>
            <a:pPr lvl="1" eaLnBrk="1" hangingPunct="1"/>
            <a:r>
              <a:rPr lang="en-US" sz="3200" smtClean="0"/>
              <a:t>boiling point elevation</a:t>
            </a:r>
          </a:p>
          <a:p>
            <a:pPr lvl="1" eaLnBrk="1" hangingPunct="1"/>
            <a:r>
              <a:rPr lang="en-US" sz="3200" smtClean="0"/>
              <a:t>freezing point depression</a:t>
            </a:r>
          </a:p>
          <a:p>
            <a:pPr lvl="1" eaLnBrk="1" hangingPunct="1"/>
            <a:r>
              <a:rPr lang="en-US" sz="3200" smtClean="0"/>
              <a:t>osmotic pressure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endParaRPr lang="en-US" smtClean="0"/>
          </a:p>
        </p:txBody>
      </p:sp>
      <p:sp>
        <p:nvSpPr>
          <p:cNvPr id="32771" name="Rectangle 3"/>
          <p:cNvSpPr>
            <a:spLocks noGrp="1" noChangeArrowheads="1"/>
          </p:cNvSpPr>
          <p:nvPr>
            <p:ph type="body" idx="1"/>
          </p:nvPr>
        </p:nvSpPr>
        <p:spPr/>
        <p:txBody>
          <a:bodyPr/>
          <a:lstStyle/>
          <a:p>
            <a:pPr eaLnBrk="1" hangingPunct="1"/>
            <a:r>
              <a:rPr lang="en-US" smtClean="0"/>
              <a:t>A certain alloy is made by dissolving 5.31 g of copper and 4.03 g of zinc in 145 g of iron.  Calculate the percent of each component in the alloy.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Common Types of Solutions</a:t>
            </a:r>
          </a:p>
        </p:txBody>
      </p:sp>
      <p:sp>
        <p:nvSpPr>
          <p:cNvPr id="5123" name="Rectangle 3"/>
          <p:cNvSpPr>
            <a:spLocks noGrp="1" noChangeArrowheads="1"/>
          </p:cNvSpPr>
          <p:nvPr>
            <p:ph type="body" idx="1"/>
          </p:nvPr>
        </p:nvSpPr>
        <p:spPr>
          <a:xfrm>
            <a:off x="457200" y="1600200"/>
            <a:ext cx="8229600" cy="3657600"/>
          </a:xfrm>
        </p:spPr>
        <p:txBody>
          <a:bodyPr/>
          <a:lstStyle/>
          <a:p>
            <a:pPr eaLnBrk="1" hangingPunct="1"/>
            <a:r>
              <a:rPr lang="en-US" smtClean="0"/>
              <a:t>Gaseous	gas in gas</a:t>
            </a:r>
          </a:p>
          <a:p>
            <a:pPr eaLnBrk="1" hangingPunct="1"/>
            <a:r>
              <a:rPr lang="en-US" smtClean="0"/>
              <a:t>   			liquid in gas</a:t>
            </a:r>
          </a:p>
          <a:p>
            <a:pPr eaLnBrk="1" hangingPunct="1"/>
            <a:r>
              <a:rPr lang="en-US" smtClean="0"/>
              <a:t>Liquid		gas in liquid</a:t>
            </a:r>
          </a:p>
          <a:p>
            <a:pPr eaLnBrk="1" hangingPunct="1"/>
            <a:r>
              <a:rPr lang="en-US" smtClean="0"/>
              <a:t>  			liquid in liquid</a:t>
            </a:r>
          </a:p>
          <a:p>
            <a:pPr eaLnBrk="1" hangingPunct="1"/>
            <a:r>
              <a:rPr lang="en-US" smtClean="0"/>
              <a:t>  			solid in liquid</a:t>
            </a:r>
          </a:p>
          <a:p>
            <a:pPr eaLnBrk="1" hangingPunct="1"/>
            <a:r>
              <a:rPr lang="en-US" smtClean="0"/>
              <a:t>Solid		solid in solid</a:t>
            </a:r>
          </a:p>
          <a:p>
            <a:pPr eaLnBrk="1" hangingPunct="1"/>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endParaRPr lang="en-US" smtClean="0"/>
          </a:p>
        </p:txBody>
      </p:sp>
      <p:sp>
        <p:nvSpPr>
          <p:cNvPr id="33795" name="Rectangle 3"/>
          <p:cNvSpPr>
            <a:spLocks noGrp="1" noChangeArrowheads="1"/>
          </p:cNvSpPr>
          <p:nvPr>
            <p:ph type="body" idx="1"/>
          </p:nvPr>
        </p:nvSpPr>
        <p:spPr/>
        <p:txBody>
          <a:bodyPr/>
          <a:lstStyle/>
          <a:p>
            <a:pPr eaLnBrk="1" hangingPunct="1"/>
            <a:r>
              <a:rPr lang="en-US" smtClean="0"/>
              <a:t>How much water must be added to 500.0 mL of 0.200 M HCl to produce a 0.150 M solution? </a:t>
            </a:r>
            <a:r>
              <a:rPr lang="en-US" sz="2000" smtClean="0"/>
              <a:t>(Assume that the volumes are additive.)</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533400" y="533400"/>
            <a:ext cx="8229600" cy="4525963"/>
          </a:xfrm>
        </p:spPr>
        <p:txBody>
          <a:bodyPr/>
          <a:lstStyle/>
          <a:p>
            <a:pPr eaLnBrk="1" hangingPunct="1"/>
            <a:r>
              <a:rPr lang="en-US" smtClean="0"/>
              <a:t>Suppose 1.01 g of FeCl</a:t>
            </a:r>
            <a:r>
              <a:rPr lang="en-US" baseline="-25000" smtClean="0"/>
              <a:t>3</a:t>
            </a:r>
            <a:r>
              <a:rPr lang="en-US" smtClean="0"/>
              <a:t> is placed in a 10.0 mL volumetric flask, water is added, the mixture is shaken to dissolve the solid, and then water is added to the calibration mark of the flask.  Calculate the molarity of each ion present in the solution.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57200" y="685800"/>
            <a:ext cx="8229600" cy="4525963"/>
          </a:xfrm>
        </p:spPr>
        <p:txBody>
          <a:bodyPr/>
          <a:lstStyle/>
          <a:p>
            <a:pPr eaLnBrk="1" hangingPunct="1"/>
            <a:r>
              <a:rPr lang="en-US" smtClean="0"/>
              <a:t>When aqueous solutions of lead(II) ion are treated with potassium chromate solution, a bright yellow precipitate of lead(II) chomate, PbCrO</a:t>
            </a:r>
            <a:r>
              <a:rPr lang="en-US" baseline="-25000" smtClean="0"/>
              <a:t>4</a:t>
            </a:r>
            <a:r>
              <a:rPr lang="en-US" smtClean="0"/>
              <a:t>, forms.  How many grams lead chromate forms when a 1.00 g sample of Pb(NO</a:t>
            </a:r>
            <a:r>
              <a:rPr lang="en-US" baseline="-25000" smtClean="0"/>
              <a:t>3</a:t>
            </a:r>
            <a:r>
              <a:rPr lang="en-US" smtClean="0"/>
              <a:t>)</a:t>
            </a:r>
            <a:r>
              <a:rPr lang="en-US" baseline="-25000" smtClean="0"/>
              <a:t>2</a:t>
            </a:r>
            <a:r>
              <a:rPr lang="en-US" smtClean="0"/>
              <a:t> is added to 25.0 mL of 1.00 M K</a:t>
            </a:r>
            <a:r>
              <a:rPr lang="en-US" baseline="-25000" smtClean="0"/>
              <a:t>2</a:t>
            </a:r>
            <a:r>
              <a:rPr lang="en-US" smtClean="0"/>
              <a:t>CrO</a:t>
            </a:r>
            <a:r>
              <a:rPr lang="en-US" baseline="-25000" smtClean="0"/>
              <a:t>4</a:t>
            </a:r>
            <a:r>
              <a:rPr lang="en-US" smtClean="0"/>
              <a:t> solution?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533400" y="457200"/>
            <a:ext cx="8229600" cy="4525963"/>
          </a:xfrm>
        </p:spPr>
        <p:txBody>
          <a:bodyPr/>
          <a:lstStyle/>
          <a:p>
            <a:pPr eaLnBrk="1" hangingPunct="1">
              <a:lnSpc>
                <a:spcPct val="90000"/>
              </a:lnSpc>
            </a:pPr>
            <a:r>
              <a:rPr lang="en-US" smtClean="0"/>
              <a:t>Standard solutions of calcium ion used to test for water hardness are prepared by dissolving pure calcium carbonate, CaCO</a:t>
            </a:r>
            <a:r>
              <a:rPr lang="en-US" baseline="-25000" smtClean="0"/>
              <a:t>3</a:t>
            </a:r>
            <a:r>
              <a:rPr lang="en-US" smtClean="0"/>
              <a:t>, in dilute hydrochloric acid.  A 1.745 g sample of CaCO</a:t>
            </a:r>
            <a:r>
              <a:rPr lang="en-US" baseline="-25000" smtClean="0"/>
              <a:t>3</a:t>
            </a:r>
            <a:r>
              <a:rPr lang="en-US" smtClean="0"/>
              <a:t> is placed in a 250.0 mL volumetric flask and dissolved in HCl.  Then the solution is diluted to the calibration mark of the volumetric flask.  Calculate the resulting molarity of calcium 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685800"/>
            <a:ext cx="8229600" cy="1752600"/>
          </a:xfrm>
        </p:spPr>
        <p:txBody>
          <a:bodyPr/>
          <a:lstStyle/>
          <a:p>
            <a:pPr eaLnBrk="1" hangingPunct="1"/>
            <a:r>
              <a:rPr lang="en-US" smtClean="0"/>
              <a:t>Calculate the molarity of a solution that is 30.0% glucose and has a density of 1.42 g/mL.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7"/>
          <p:cNvSpPr>
            <a:spLocks noGrp="1" noChangeArrowheads="1"/>
          </p:cNvSpPr>
          <p:nvPr>
            <p:ph type="body" idx="1"/>
          </p:nvPr>
        </p:nvSpPr>
        <p:spPr>
          <a:xfrm>
            <a:off x="457200" y="1143000"/>
            <a:ext cx="8229600" cy="1828800"/>
          </a:xfrm>
        </p:spPr>
        <p:txBody>
          <a:bodyPr/>
          <a:lstStyle/>
          <a:p>
            <a:pPr eaLnBrk="1" hangingPunct="1"/>
            <a:r>
              <a:rPr lang="en-US" smtClean="0"/>
              <a:t>Calculate the % acetic acid in a solution of vinegar that is 3.50 M in acetic acid and has a density of 1.06 g/mL.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 class problems</a:t>
            </a:r>
            <a:endParaRPr lang="en-US" dirty="0"/>
          </a:p>
        </p:txBody>
      </p:sp>
      <p:sp>
        <p:nvSpPr>
          <p:cNvPr id="3" name="Content Placeholder 2"/>
          <p:cNvSpPr>
            <a:spLocks noGrp="1"/>
          </p:cNvSpPr>
          <p:nvPr>
            <p:ph idx="1"/>
          </p:nvPr>
        </p:nvSpPr>
        <p:spPr>
          <a:xfrm>
            <a:off x="457200" y="990600"/>
            <a:ext cx="8229600" cy="5257800"/>
          </a:xfrm>
        </p:spPr>
        <p:txBody>
          <a:bodyPr/>
          <a:lstStyle/>
          <a:p>
            <a:r>
              <a:rPr lang="en-US" dirty="0" smtClean="0"/>
              <a:t>How many grams of calcium nitrate are required to make 500.0 </a:t>
            </a:r>
            <a:r>
              <a:rPr lang="en-US" dirty="0" err="1" smtClean="0"/>
              <a:t>mL</a:t>
            </a:r>
            <a:r>
              <a:rPr lang="en-US" dirty="0" smtClean="0"/>
              <a:t> of a 0.2221M calcium nitrate solution? </a:t>
            </a:r>
            <a:r>
              <a:rPr lang="en-US" sz="2800" dirty="0" smtClean="0">
                <a:solidFill>
                  <a:srgbClr val="FF0000"/>
                </a:solidFill>
              </a:rPr>
              <a:t>Answer 18.22 g</a:t>
            </a:r>
          </a:p>
          <a:p>
            <a:r>
              <a:rPr lang="en-US" dirty="0" smtClean="0"/>
              <a:t>What volume of a 6.217M solution of copper(II) acetate is required to produce 2.177 mol of cupric </a:t>
            </a:r>
            <a:r>
              <a:rPr lang="en-US" sz="2800" dirty="0" smtClean="0"/>
              <a:t>acetate? </a:t>
            </a:r>
            <a:r>
              <a:rPr lang="en-US" sz="2800" dirty="0" smtClean="0">
                <a:solidFill>
                  <a:srgbClr val="FF0000"/>
                </a:solidFill>
              </a:rPr>
              <a:t>Answer 0.3502 L</a:t>
            </a:r>
          </a:p>
          <a:p>
            <a:r>
              <a:rPr lang="en-US" dirty="0" smtClean="0"/>
              <a:t>To what volume must 50.61 </a:t>
            </a:r>
            <a:r>
              <a:rPr lang="en-US" dirty="0" err="1" smtClean="0"/>
              <a:t>mL</a:t>
            </a:r>
            <a:r>
              <a:rPr lang="en-US" dirty="0" smtClean="0"/>
              <a:t> of 0.9466 M sodium phosphate be diluted to make a 0.3014 M solution of sodium phosphate? </a:t>
            </a:r>
            <a:r>
              <a:rPr lang="en-US" sz="2800" dirty="0" smtClean="0">
                <a:solidFill>
                  <a:srgbClr val="FF0000"/>
                </a:solidFill>
              </a:rPr>
              <a:t>Answer 158.9 </a:t>
            </a:r>
            <a:r>
              <a:rPr lang="en-US" sz="2800" dirty="0" err="1" smtClean="0">
                <a:solidFill>
                  <a:srgbClr val="FF0000"/>
                </a:solidFill>
              </a:rPr>
              <a:t>mL</a:t>
            </a:r>
            <a:r>
              <a:rPr lang="en-US" sz="2800" dirty="0" smtClean="0">
                <a:solidFill>
                  <a:srgbClr val="FF0000"/>
                </a:solidFill>
              </a:rPr>
              <a:t> </a:t>
            </a:r>
            <a:r>
              <a:rPr lang="en-US" sz="2800" dirty="0" err="1" smtClean="0">
                <a:solidFill>
                  <a:srgbClr val="FF0000"/>
                </a:solidFill>
              </a:rPr>
              <a:t>soln</a:t>
            </a:r>
            <a:endParaRPr lang="en-US" sz="2800" dirty="0" smtClean="0">
              <a:solidFill>
                <a:srgbClr val="FF0000"/>
              </a:solidFill>
            </a:endParaRPr>
          </a:p>
          <a:p>
            <a:pPr>
              <a:buNone/>
            </a:pP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Gas Solubility</a:t>
            </a:r>
          </a:p>
        </p:txBody>
      </p:sp>
      <p:sp>
        <p:nvSpPr>
          <p:cNvPr id="6147" name="Rectangle 3"/>
          <p:cNvSpPr>
            <a:spLocks noGrp="1" noChangeArrowheads="1"/>
          </p:cNvSpPr>
          <p:nvPr>
            <p:ph type="body" sz="half" idx="1"/>
          </p:nvPr>
        </p:nvSpPr>
        <p:spPr>
          <a:xfrm>
            <a:off x="457200" y="1600200"/>
            <a:ext cx="3352800" cy="3657600"/>
          </a:xfrm>
        </p:spPr>
        <p:txBody>
          <a:bodyPr/>
          <a:lstStyle/>
          <a:p>
            <a:pPr eaLnBrk="1" hangingPunct="1"/>
            <a:r>
              <a:rPr lang="en-US" sz="2800" smtClean="0"/>
              <a:t>Gases become less soluble as the temperature is raised.</a:t>
            </a:r>
          </a:p>
          <a:p>
            <a:pPr eaLnBrk="1" hangingPunct="1"/>
            <a:r>
              <a:rPr lang="en-US" sz="2800" smtClean="0"/>
              <a:t>Gases are more soluble at high pressure</a:t>
            </a:r>
          </a:p>
        </p:txBody>
      </p:sp>
      <p:pic>
        <p:nvPicPr>
          <p:cNvPr id="6148" name="Picture 5" descr="FG13_06"/>
          <p:cNvPicPr>
            <a:picLocks noGrp="1" noChangeAspect="1" noChangeArrowheads="1"/>
          </p:cNvPicPr>
          <p:nvPr>
            <p:ph sz="half" idx="2"/>
          </p:nvPr>
        </p:nvPicPr>
        <p:blipFill>
          <a:blip r:embed="rId2" cstate="print"/>
          <a:srcRect/>
          <a:stretch>
            <a:fillRect/>
          </a:stretch>
        </p:blipFill>
        <p:spPr>
          <a:xfrm>
            <a:off x="3962400" y="1905000"/>
            <a:ext cx="4800600" cy="3132138"/>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fg14_T02"/>
          <p:cNvPicPr>
            <a:picLocks noChangeAspect="1" noChangeArrowheads="1"/>
          </p:cNvPicPr>
          <p:nvPr/>
        </p:nvPicPr>
        <p:blipFill>
          <a:blip r:embed="rId2" cstate="print"/>
          <a:srcRect r="19167" b="16150"/>
          <a:stretch>
            <a:fillRect/>
          </a:stretch>
        </p:blipFill>
        <p:spPr bwMode="auto">
          <a:xfrm>
            <a:off x="0" y="838200"/>
            <a:ext cx="9144000" cy="499586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Henry’s Law</a:t>
            </a:r>
          </a:p>
        </p:txBody>
      </p:sp>
      <p:sp>
        <p:nvSpPr>
          <p:cNvPr id="8195" name="Rectangle 3"/>
          <p:cNvSpPr>
            <a:spLocks noGrp="1" noChangeArrowheads="1"/>
          </p:cNvSpPr>
          <p:nvPr>
            <p:ph type="body" idx="1"/>
          </p:nvPr>
        </p:nvSpPr>
        <p:spPr>
          <a:xfrm>
            <a:off x="457200" y="1600200"/>
            <a:ext cx="8229600" cy="3603625"/>
          </a:xfrm>
        </p:spPr>
        <p:txBody>
          <a:bodyPr/>
          <a:lstStyle/>
          <a:p>
            <a:pPr eaLnBrk="1" hangingPunct="1"/>
            <a:r>
              <a:rPr lang="en-US" smtClean="0"/>
              <a:t>The solubility of a gas is directly proportional to its partial pressure above the solution.</a:t>
            </a:r>
          </a:p>
          <a:p>
            <a:pPr eaLnBrk="1" hangingPunct="1"/>
            <a:endParaRPr lang="en-US" smtClean="0"/>
          </a:p>
          <a:p>
            <a:pPr eaLnBrk="1" hangingPunct="1"/>
            <a:r>
              <a:rPr lang="en-US" smtClean="0"/>
              <a:t>Or Solubility = kP 	</a:t>
            </a:r>
          </a:p>
          <a:p>
            <a:pPr lvl="1" eaLnBrk="1" hangingPunct="1"/>
            <a:r>
              <a:rPr lang="en-US" smtClean="0"/>
              <a:t>where 	k = henry’s law constant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Henry’s Law </a:t>
            </a:r>
          </a:p>
        </p:txBody>
      </p:sp>
      <p:sp>
        <p:nvSpPr>
          <p:cNvPr id="9219" name="Rectangle 3"/>
          <p:cNvSpPr>
            <a:spLocks noGrp="1" noChangeArrowheads="1"/>
          </p:cNvSpPr>
          <p:nvPr>
            <p:ph type="body" idx="1"/>
          </p:nvPr>
        </p:nvSpPr>
        <p:spPr>
          <a:xfrm>
            <a:off x="457200" y="1600200"/>
            <a:ext cx="8229600" cy="2590800"/>
          </a:xfrm>
        </p:spPr>
        <p:txBody>
          <a:bodyPr/>
          <a:lstStyle/>
          <a:p>
            <a:pPr eaLnBrk="1" hangingPunct="1"/>
            <a:r>
              <a:rPr lang="en-US" smtClean="0"/>
              <a:t>If the solubility of nitrogen is 1.90 mg/100mL blood at 1.00 atm, what is the solubility of nitrogen in a scuba diver’s blood at a depth of 155 feet where the pressure is 5.50 atm?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457200" y="1447800"/>
            <a:ext cx="8229600" cy="3581400"/>
          </a:xfrm>
          <a:prstGeom prst="rect">
            <a:avLst/>
          </a:prstGeom>
          <a:noFill/>
          <a:ln w="9525">
            <a:noFill/>
            <a:miter lim="800000"/>
            <a:headEnd/>
            <a:tailEnd/>
          </a:ln>
        </p:spPr>
        <p:txBody>
          <a:bodyPr/>
          <a:lstStyle/>
          <a:p>
            <a:pPr marL="609600" indent="-609600">
              <a:spcBef>
                <a:spcPct val="20000"/>
              </a:spcBef>
              <a:buFontTx/>
              <a:buChar char="•"/>
            </a:pPr>
            <a:r>
              <a:rPr lang="en-US" sz="3200"/>
              <a:t>Miscible - refers to 2 or more liquids that are infinitely soluble in one another.</a:t>
            </a:r>
          </a:p>
          <a:p>
            <a:pPr marL="609600" indent="-609600">
              <a:spcBef>
                <a:spcPct val="20000"/>
              </a:spcBef>
              <a:buFontTx/>
              <a:buChar char="•"/>
            </a:pPr>
            <a:endParaRPr lang="en-US" sz="3200"/>
          </a:p>
          <a:p>
            <a:pPr marL="609600" indent="-609600">
              <a:spcBef>
                <a:spcPct val="20000"/>
              </a:spcBef>
              <a:buFontTx/>
              <a:buChar char="•"/>
            </a:pPr>
            <a:r>
              <a:rPr lang="en-US" sz="3200"/>
              <a:t>Immiscible - refers to 2 liquids that are not soluble in one another and if mixed separate into 2 layers.</a:t>
            </a:r>
          </a:p>
        </p:txBody>
      </p:sp>
      <p:sp>
        <p:nvSpPr>
          <p:cNvPr id="10243" name="Rectangle 9"/>
          <p:cNvSpPr>
            <a:spLocks noGrp="1" noChangeArrowheads="1"/>
          </p:cNvSpPr>
          <p:nvPr>
            <p:ph type="title"/>
          </p:nvPr>
        </p:nvSpPr>
        <p:spPr/>
        <p:txBody>
          <a:bodyPr/>
          <a:lstStyle/>
          <a:p>
            <a:pPr eaLnBrk="1" hangingPunct="1"/>
            <a:r>
              <a:rPr lang="en-US" smtClean="0"/>
              <a:t>Liquids in Solution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1752600"/>
            <a:ext cx="8229600" cy="3581400"/>
          </a:xfrm>
          <a:prstGeom prst="rect">
            <a:avLst/>
          </a:prstGeom>
          <a:noFill/>
          <a:ln w="9525">
            <a:noFill/>
            <a:miter lim="800000"/>
            <a:headEnd/>
            <a:tailEnd/>
          </a:ln>
        </p:spPr>
        <p:txBody>
          <a:bodyPr/>
          <a:lstStyle/>
          <a:p>
            <a:pPr marL="609600" indent="-609600">
              <a:spcBef>
                <a:spcPct val="20000"/>
              </a:spcBef>
              <a:buFontTx/>
              <a:buChar char="•"/>
            </a:pPr>
            <a:endParaRPr lang="en-US" sz="3200"/>
          </a:p>
        </p:txBody>
      </p:sp>
      <p:sp>
        <p:nvSpPr>
          <p:cNvPr id="11267" name="Rectangle 3"/>
          <p:cNvSpPr>
            <a:spLocks noGrp="1" noChangeArrowheads="1"/>
          </p:cNvSpPr>
          <p:nvPr>
            <p:ph type="title"/>
          </p:nvPr>
        </p:nvSpPr>
        <p:spPr/>
        <p:txBody>
          <a:bodyPr/>
          <a:lstStyle/>
          <a:p>
            <a:pPr eaLnBrk="1" hangingPunct="1"/>
            <a:r>
              <a:rPr lang="en-US" smtClean="0"/>
              <a:t>Liquids in Solution</a:t>
            </a:r>
          </a:p>
        </p:txBody>
      </p:sp>
      <p:sp>
        <p:nvSpPr>
          <p:cNvPr id="11268" name="Rectangle 8"/>
          <p:cNvSpPr>
            <a:spLocks noGrp="1" noChangeArrowheads="1"/>
          </p:cNvSpPr>
          <p:nvPr>
            <p:ph type="body" sz="half" idx="1"/>
          </p:nvPr>
        </p:nvSpPr>
        <p:spPr>
          <a:xfrm>
            <a:off x="457200" y="1600200"/>
            <a:ext cx="7848600" cy="2895600"/>
          </a:xfrm>
        </p:spPr>
        <p:txBody>
          <a:bodyPr/>
          <a:lstStyle/>
          <a:p>
            <a:pPr eaLnBrk="1" hangingPunct="1"/>
            <a:r>
              <a:rPr lang="en-US" sz="2800" smtClean="0"/>
              <a:t>General rule – Like dissolves Like</a:t>
            </a:r>
          </a:p>
          <a:p>
            <a:pPr eaLnBrk="1" hangingPunct="1"/>
            <a:endParaRPr lang="en-US" sz="2800" smtClean="0"/>
          </a:p>
          <a:p>
            <a:pPr eaLnBrk="1" hangingPunct="1"/>
            <a:r>
              <a:rPr lang="en-US" sz="2800" smtClean="0"/>
              <a:t>Polar solvents are miscible with polar solutes</a:t>
            </a:r>
          </a:p>
          <a:p>
            <a:pPr eaLnBrk="1" hangingPunct="1"/>
            <a:r>
              <a:rPr lang="en-US" sz="2800" smtClean="0"/>
              <a:t>Non-polar solvents are miscible with non-polar solutes</a:t>
            </a:r>
          </a:p>
        </p:txBody>
      </p:sp>
      <p:pic>
        <p:nvPicPr>
          <p:cNvPr id="11269" name="Picture 9" descr="fg14_T04"/>
          <p:cNvPicPr>
            <a:picLocks noGrp="1" noChangeAspect="1" noChangeArrowheads="1"/>
          </p:cNvPicPr>
          <p:nvPr>
            <p:ph sz="half" idx="2"/>
          </p:nvPr>
        </p:nvPicPr>
        <p:blipFill>
          <a:blip r:embed="rId2" cstate="print"/>
          <a:srcRect/>
          <a:stretch>
            <a:fillRect/>
          </a:stretch>
        </p:blipFill>
        <p:spPr>
          <a:xfrm>
            <a:off x="457200" y="4343400"/>
            <a:ext cx="8382000" cy="2033588"/>
          </a:xfr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TotalTime>
  <Words>1126</Words>
  <Application>Microsoft Office PowerPoint</Application>
  <PresentationFormat>On-screen Show (4:3)</PresentationFormat>
  <Paragraphs>112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Chapter 14</vt:lpstr>
      <vt:lpstr>Slide 2</vt:lpstr>
      <vt:lpstr>Common Types of Solutions</vt:lpstr>
      <vt:lpstr>Gas Solubility</vt:lpstr>
      <vt:lpstr>Slide 5</vt:lpstr>
      <vt:lpstr>Henry’s Law</vt:lpstr>
      <vt:lpstr>Henry’s Law </vt:lpstr>
      <vt:lpstr>Liquids in Solution</vt:lpstr>
      <vt:lpstr>Liquids in Solution</vt:lpstr>
      <vt:lpstr>Solids in Solution</vt:lpstr>
      <vt:lpstr>What causes substances to dissolve?</vt:lpstr>
      <vt:lpstr>Slide 12</vt:lpstr>
      <vt:lpstr>Slide 13</vt:lpstr>
      <vt:lpstr>Slide 14</vt:lpstr>
      <vt:lpstr>Rate of Dissolving</vt:lpstr>
      <vt:lpstr>Solubility and Temperature</vt:lpstr>
      <vt:lpstr>Slide 17</vt:lpstr>
      <vt:lpstr>Solubility and Saturation</vt:lpstr>
      <vt:lpstr>Solution Concentration Units</vt:lpstr>
      <vt:lpstr>Mass percent (% m/m) </vt:lpstr>
      <vt:lpstr>Mass/Volume Percent (% m/v)</vt:lpstr>
      <vt:lpstr>Molarity M = moles/L</vt:lpstr>
      <vt:lpstr>What volume(mL) of 3.0 M ferric chloride can be prepared from 84.0 g FeCl3?  Calculate the mass(g) of HNO3 needed to prepare 500. ml of a 0.28 M solution?</vt:lpstr>
      <vt:lpstr>Slide 24</vt:lpstr>
      <vt:lpstr>Solution Stoichiometry</vt:lpstr>
      <vt:lpstr>Slide 26</vt:lpstr>
      <vt:lpstr>Solution properties</vt:lpstr>
      <vt:lpstr>Colligative properties</vt:lpstr>
      <vt:lpstr>Slide 29</vt:lpstr>
      <vt:lpstr>Slide 30</vt:lpstr>
      <vt:lpstr>Slide 31</vt:lpstr>
      <vt:lpstr>Slide 32</vt:lpstr>
      <vt:lpstr>Slide 33</vt:lpstr>
      <vt:lpstr>Slide 34</vt:lpstr>
      <vt:lpstr>Slide 35</vt:lpstr>
      <vt:lpstr>In class problems</vt:lpstr>
    </vt:vector>
  </TitlesOfParts>
  <Company>GCCCD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S</dc:title>
  <dc:creator>GCCCD User</dc:creator>
  <cp:lastModifiedBy>Cary Willard</cp:lastModifiedBy>
  <cp:revision>27</cp:revision>
  <dcterms:created xsi:type="dcterms:W3CDTF">2002-11-21T19:22:13Z</dcterms:created>
  <dcterms:modified xsi:type="dcterms:W3CDTF">2013-01-09T23:10:15Z</dcterms:modified>
</cp:coreProperties>
</file>